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82" r:id="rId16"/>
    <p:sldId id="267" r:id="rId17"/>
    <p:sldId id="283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84" r:id="rId30"/>
    <p:sldId id="285" r:id="rId31"/>
    <p:sldId id="279" r:id="rId32"/>
    <p:sldId id="286" r:id="rId33"/>
    <p:sldId id="287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9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5" Type="http://schemas.openxmlformats.org/officeDocument/2006/relationships/slide" Target="../slides/slide24.xml"/><Relationship Id="rId14" Type="http://schemas.openxmlformats.org/officeDocument/2006/relationships/slide" Target="../slides/slide22.xml"/><Relationship Id="rId13" Type="http://schemas.openxmlformats.org/officeDocument/2006/relationships/slide" Target="../slides/slide20.xml"/><Relationship Id="rId12" Type="http://schemas.openxmlformats.org/officeDocument/2006/relationships/slide" Target="../slides/slide18.xml"/><Relationship Id="rId11" Type="http://schemas.openxmlformats.org/officeDocument/2006/relationships/slide" Target="../slides/slide17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028fed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6f2dacf1&amp;cid=86f2dacf1&amp;vtp=1">
            <a:hlinkClick r:id="rId3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254bd493&amp;cid=6254bd493&amp;vtp=1">
            <a:hlinkClick r:id="rId4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769d03dbe&amp;cid=769d03dbe&amp;vtp=1">
            <a:hlinkClick r:id="rId5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eb0b9420e&amp;cid=eb0b9420e&amp;vtp=1">
            <a:hlinkClick r:id="rId6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926a3a655&amp;cid=926a3a655&amp;vtp=1">
            <a:hlinkClick r:id="rId7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6ed119c1&amp;cid=86ed119c1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2e038cb8&amp;cid=a2e038cb8&amp;vtp=1">
            <a:hlinkClick r:id="rId9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7a2142c04&amp;cid=7a2142c04&amp;vtp=1">
            <a:hlinkClick r:id="rId10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babd15ec&amp;cid=4babd15ec&amp;vtp=1">
            <a:hlinkClick r:id="rId11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b616d4639&amp;cid=b616d4639&amp;vtp=1">
            <a:hlinkClick r:id="rId12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997170072&amp;cid=997170072&amp;vtp=1">
            <a:hlinkClick r:id="rId13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b98793291&amp;cid=b98793291&amp;vtp=1">
            <a:hlinkClick r:id="rId14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275f4e663&amp;cid=275f4e663&amp;vtp=1">
            <a:hlinkClick r:id="rId15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028fed55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028fed55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课时评价作业（十七）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兰亭集序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4_1#a2e038cb8?pid=499f8de5c&amp;color=0,0,0&amp;vtp=1&amp;bt=1&amp;bbb=1"/>
          <p:cNvSpPr/>
          <p:nvPr/>
        </p:nvSpPr>
        <p:spPr>
          <a:xfrm>
            <a:off x="612648" y="468000"/>
            <a:ext cx="10963656" cy="515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4_BD.35_1#e996d96b5?pid=a2e038cb8&amp;color=0,0,0&amp;vtp=1&amp;bbb=1"/>
          <p:cNvSpPr/>
          <p:nvPr/>
        </p:nvSpPr>
        <p:spPr>
          <a:xfrm>
            <a:off x="612648" y="1044898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及其所之既倦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情随事迁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感慨系之矣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sp>
        <p:nvSpPr>
          <p:cNvPr id="4" name="QO_4_AN.36_1#e996d96b5?pid=a2e038cb8&amp;color=0,0,0&amp;vtp=1&amp;bbb=1&amp;hb=1"/>
          <p:cNvSpPr/>
          <p:nvPr/>
        </p:nvSpPr>
        <p:spPr>
          <a:xfrm>
            <a:off x="612648" y="2207327"/>
            <a:ext cx="10963656" cy="16885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等到（对于）所喜爱或得到的已经厌倦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，感情随着情况的变化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，感慨随着这种变化而有所不同。（第一个“之”、“迁”、“系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分，大意1分）</a:t>
            </a:r>
            <a:endParaRPr lang="en-US" altLang="zh-CN" sz="2800" dirty="0"/>
          </a:p>
        </p:txBody>
      </p:sp>
      <p:sp>
        <p:nvSpPr>
          <p:cNvPr id="5" name="QO_4_BD.37_1#2a93ed17a?pid=a2e038cb8&amp;color=0,0,0&amp;vtp=1&amp;bbb=1"/>
          <p:cNvSpPr/>
          <p:nvPr/>
        </p:nvSpPr>
        <p:spPr>
          <a:xfrm>
            <a:off x="612648" y="3935863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所以游目骋怀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足以极视听之娱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信可乐也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sp>
        <p:nvSpPr>
          <p:cNvPr id="6" name="QO_4_AN.38_1#2a93ed17a?pid=a2e038cb8&amp;color=0,0,0&amp;vtp=1&amp;bbb=1&amp;hb=1"/>
          <p:cNvSpPr/>
          <p:nvPr/>
        </p:nvSpPr>
        <p:spPr>
          <a:xfrm>
            <a:off x="612648" y="5090228"/>
            <a:ext cx="10963656" cy="11043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借以纵目观赏，开畅胸怀，足以尽情享受所见所闻的乐趣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实是令人愉快啊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！（“游”“骋”“信”各1分，大意1分）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9_1#7a2142c04?pid=499f8de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0_1#fc7e87bd3?pid=7a2142c04&amp;color=0,0,0&amp;vtp=1&amp;bbb=1&amp;hb=1"/>
          <p:cNvSpPr/>
          <p:nvPr/>
        </p:nvSpPr>
        <p:spPr>
          <a:xfrm>
            <a:off x="612648" y="1111318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中表现兰亭气候宜人的句子是“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《兰亭集序》中交代了在兰亭聚会的人“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各路贤良之士，老少皆有。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《兰亭集序》中，写王羲之在兰亭聚会时看到宇宙的无穷和事物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的繁多的句子是“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41_1#fc7e87bd3.blank?pid=7a2142c04&amp;color=0,0,0&amp;vpa=22&amp;vtp=1&amp;bbb=1"/>
          <p:cNvSpPr/>
          <p:nvPr/>
        </p:nvSpPr>
        <p:spPr>
          <a:xfrm>
            <a:off x="8425530" y="10808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天朗气清</a:t>
            </a:r>
            <a:endParaRPr lang="en-US" altLang="zh-CN" sz="2800" dirty="0"/>
          </a:p>
        </p:txBody>
      </p:sp>
      <p:sp>
        <p:nvSpPr>
          <p:cNvPr id="5" name="QB_4_AN.42_1#fc7e87bd3.blank?pid=7a2142c04&amp;color=0,0,0&amp;vpa=23&amp;vtp=1&amp;bbb=1&amp;hb=1"/>
          <p:cNvSpPr/>
          <p:nvPr/>
        </p:nvSpPr>
        <p:spPr>
          <a:xfrm>
            <a:off x="612648" y="1080838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惠风和畅</a:t>
            </a:r>
            <a:endParaRPr lang="en-US" altLang="zh-CN" sz="2800" dirty="0"/>
          </a:p>
        </p:txBody>
      </p:sp>
      <p:sp>
        <p:nvSpPr>
          <p:cNvPr id="7" name="QB_4_AN.44_1#fc7e87bd3.blank?pid=7a2142c04&amp;color=0,0,0&amp;vpa=24&amp;vtp=1&amp;bbb=1"/>
          <p:cNvSpPr/>
          <p:nvPr/>
        </p:nvSpPr>
        <p:spPr>
          <a:xfrm>
            <a:off x="7714330" y="23762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群贤毕至</a:t>
            </a:r>
            <a:endParaRPr lang="en-US" altLang="zh-CN" sz="2800" dirty="0"/>
          </a:p>
        </p:txBody>
      </p:sp>
      <p:sp>
        <p:nvSpPr>
          <p:cNvPr id="8" name="QB_4_AN.45_1#fc7e87bd3.blank?pid=7a2142c04&amp;color=0,0,0&amp;vpa=25&amp;vtp=1&amp;bbb=1"/>
          <p:cNvSpPr/>
          <p:nvPr/>
        </p:nvSpPr>
        <p:spPr>
          <a:xfrm>
            <a:off x="9759030" y="23762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少长咸集</a:t>
            </a:r>
            <a:endParaRPr lang="en-US" altLang="zh-CN" sz="2800" dirty="0"/>
          </a:p>
        </p:txBody>
      </p:sp>
      <p:sp>
        <p:nvSpPr>
          <p:cNvPr id="10" name="QB_4_AN.47_1#fc7e87bd3.blank?pid=7a2142c04&amp;color=0,0,0&amp;vpa=26&amp;vtp=1&amp;bbb=1"/>
          <p:cNvSpPr/>
          <p:nvPr/>
        </p:nvSpPr>
        <p:spPr>
          <a:xfrm>
            <a:off x="3269330" y="4298383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仰观宇宙之大</a:t>
            </a:r>
            <a:endParaRPr lang="en-US" altLang="zh-CN" sz="2800" dirty="0"/>
          </a:p>
        </p:txBody>
      </p:sp>
      <p:sp>
        <p:nvSpPr>
          <p:cNvPr id="11" name="QB_4_AN.48_1#fc7e87bd3.blank?pid=7a2142c04&amp;color=0,0,0&amp;vpa=27&amp;vtp=1&amp;bbb=1"/>
          <p:cNvSpPr/>
          <p:nvPr/>
        </p:nvSpPr>
        <p:spPr>
          <a:xfrm>
            <a:off x="6114130" y="4298383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俯察品类之盛</a:t>
            </a:r>
            <a:endParaRPr lang="en-US" altLang="zh-CN" sz="2800" dirty="0"/>
          </a:p>
        </p:txBody>
      </p:sp>
      <p:sp>
        <p:nvSpPr>
          <p:cNvPr id="12" name="QB_4_AN.49_1#8219d7610?pid=7a2142c04&amp;color=0,0,0&amp;vtp=1&amp;bbb=1"/>
          <p:cNvSpPr/>
          <p:nvPr/>
        </p:nvSpPr>
        <p:spPr>
          <a:xfrm>
            <a:off x="612648" y="49516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7e1a9974?pid=7028fed55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0_1#745822d6e?pid=47e1a9974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安徽联考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古人以水喻性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有旨哉斯谈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非所以停之则清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混之则浊邪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因所习而迁移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物触所遇而兴感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故振辔于朝市则充屈之心生闲步于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林野则寥落之意兴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仰瞻羲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邈已远矣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近咏台阁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顾深增怀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为复于暧昧之中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思萦拂之道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屡借山水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以化其郁结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永一日之足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当百年之溢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50_1#745822d6e?pid=47e1a9974&amp;color=0,0,0&amp;vtp=1&amp;bbb=1&amp;hb=1&amp;zzd= 7"/>
          <p:cNvSpPr/>
          <p:nvPr/>
        </p:nvSpPr>
        <p:spPr>
          <a:xfrm>
            <a:off x="9661430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0_1#745822d6e?pid=47e1a9974&amp;color=0,0,0&amp;vtp=1&amp;bbb=1&amp;hb=1"/>
          <p:cNvSpPr/>
          <p:nvPr/>
        </p:nvSpPr>
        <p:spPr>
          <a:xfrm>
            <a:off x="612648" y="468000"/>
            <a:ext cx="10963656" cy="37898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以暮春之始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禊于南涧之滨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高岭千寻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长湖万顷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隆屈澄汪之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可为壮矣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乃席芳草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镜清流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览卉木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观鱼鸟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具物同荣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生咸畅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于是和以醇醪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齐以达观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决然兀矣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焉复觉鹏晏鸟之二物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耀灵纵辔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急景西迈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乐与时去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悲亦系之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往复推移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新旧相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今日之迹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明复陈矣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原诗人之致兴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谅歌咏之有由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摘编自孙绰《三月三日兰亭诗序》）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</a:t>
            </a:r>
            <a:endParaRPr lang="en-US" altLang="zh-CN" sz="2800" dirty="0"/>
          </a:p>
        </p:txBody>
      </p:sp>
      <p:sp>
        <p:nvSpPr>
          <p:cNvPr id="3" name="QM_3_BD.50_1#745822d6e?pid=47e1a9974&amp;color=0,0,0&amp;vtp=1&amp;bbb=1&amp;hb=1&amp;zzd= 2"/>
          <p:cNvSpPr/>
          <p:nvPr/>
        </p:nvSpPr>
        <p:spPr>
          <a:xfrm>
            <a:off x="3616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0_1#745822d6e?pid=47e1a9974&amp;color=0,0,0&amp;vtp=1&amp;bbb=1&amp;hb=1&amp;zzd= 3"/>
          <p:cNvSpPr/>
          <p:nvPr/>
        </p:nvSpPr>
        <p:spPr>
          <a:xfrm>
            <a:off x="50386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0_2#745822d6e?pid=47e1a9974&amp;color=0,0,0&amp;vtp=1&amp;bt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材料二：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古今文士爱念光景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未尝不感叹于死生之际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故或登高临水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悲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陵谷之不长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花晨月夕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嗟露电之易逝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虽当快心适志之时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常若有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一段隐忧埋伏胸中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世间功名富贵举不足以消其牢骚不平之气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于是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卑者过纵情曲糵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极意声伎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高者或托为文章声歌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以求不朽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究心仙佛与夫飞升坐化之术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其事不同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其贪生畏死之心一也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独庸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夫俗子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耽心势利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不信眼前有死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而一种腐儒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为道理所锢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亦云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 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死即死耳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何畏之有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此其人皆庸下之极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无足言者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50_2#745822d6e?pid=47e1a99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3067" b="-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50_2#745822d6e?pid=47e1a9974&amp;color=0,0,0&amp;vtp=1&amp;bt=1&amp;bbb=1&amp;hb=1&amp;zzd= 7"/>
          <p:cNvSpPr/>
          <p:nvPr/>
        </p:nvSpPr>
        <p:spPr>
          <a:xfrm>
            <a:off x="96614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0_2#745822d6e?pid=47e1a9974&amp;color=0,0,0&amp;vtp=1&amp;bt=1&amp;bbb=1&amp;hb=1"/>
              <p:cNvSpPr/>
              <p:nvPr/>
            </p:nvSpPr>
            <p:spPr>
              <a:xfrm>
                <a:off x="612648" y="468000"/>
                <a:ext cx="10963656" cy="55107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夫蒙庄达士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寄喻于藏山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尼父圣人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兴叹于逝水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死如不可畏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圣贤亦何贵于闻道哉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羲之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兰亭记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于死生之际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感叹尤深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晋人文字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如此者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不可多得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昭明文选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独遗此篇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而后世学语之流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遂致疑于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丝竹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管弦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天朗气清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此等俱无关文理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不知于文何病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昭明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之腐者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观其以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闲情赋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为白璧微瑕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其陋可知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兰亭在乱山中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涧水弯环诘曲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意古人流觞之地即在于此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今择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平地砌小渠为之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与人家园亭中物何异哉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2800" dirty="0"/>
              </a:p>
              <a:p>
                <a:pPr algn="r"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摘编自袁宏道《兰亭记》）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#1.2.3.1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50_2#745822d6e?pid=47e1a99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510721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 b="-1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0_3#745822d6e?pid=47e1a9974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①曲糵：代指酒。②“夫蒙庄”二句：典出《庄子·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大宗师》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夫藏舟于壑，藏山于泽，谓之固矣；然而夜半有力者负之而走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，昧者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”。庄子借此说明世事万物时时都在运动变化，难以预料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兰亭记》：《兰亭集序》。④《闲情赋》：晋陶渊明撰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，萧统认为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白璧微瑕者，惟在《闲情》一赋”。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1_1#4babd15ec?pid=745822d6e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故振辔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于朝市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则充屈之心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步于林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则寥落之意兴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O_4_AN.52_1#4babd15ec?pid=745822d6e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BDG</a:t>
            </a:r>
            <a:endParaRPr lang="en-US" altLang="zh-CN" sz="2800" dirty="0"/>
          </a:p>
        </p:txBody>
      </p:sp>
      <p:sp>
        <p:nvSpPr>
          <p:cNvPr id="4" name="QO_4_AS.53_1#4babd15ec?pid=745822d6e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“振辔于朝市”和“闲步于林野”结构一致，这两句独立成句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B、G处断开；“则充屈之心生”和“则寥落之意兴”结构一致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，这两句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独立成句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，故在D处断开。</a:t>
            </a:r>
            <a:endParaRPr lang="en-US" altLang="zh-CN" sz="2800" dirty="0"/>
          </a:p>
        </p:txBody>
      </p:sp>
      <p:sp>
        <p:nvSpPr>
          <p:cNvPr id="5" name="QO_4_BD.51_1#4babd15ec?pid=745822d6e&amp;color=0,0,0&amp;vtp=1&amp;bt=1&amp;bbb=1&amp;hb=1&amp;ib=1"/>
          <p:cNvSpPr/>
          <p:nvPr/>
        </p:nvSpPr>
        <p:spPr>
          <a:xfrm>
            <a:off x="16794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1_1#4babd15ec?pid=745822d6e&amp;color=0,0,0&amp;vtp=1&amp;bt=1&amp;bbb=1&amp;hb=1&amp;ib=1"/>
          <p:cNvSpPr/>
          <p:nvPr/>
        </p:nvSpPr>
        <p:spPr>
          <a:xfrm>
            <a:off x="30034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1_1#4babd15ec?pid=745822d6e&amp;color=0,0,0&amp;vtp=1&amp;bt=1&amp;bbb=1&amp;hb=1&amp;ib=1"/>
          <p:cNvSpPr/>
          <p:nvPr/>
        </p:nvSpPr>
        <p:spPr>
          <a:xfrm>
            <a:off x="50179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1_1#4babd15ec?pid=745822d6e&amp;color=0,0,0&amp;vtp=1&amp;bt=1&amp;bbb=1&amp;hb=1&amp;ib=1"/>
          <p:cNvSpPr/>
          <p:nvPr/>
        </p:nvSpPr>
        <p:spPr>
          <a:xfrm>
            <a:off x="56100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1_1#4babd15ec?pid=745822d6e&amp;color=0,0,0&amp;vtp=1&amp;bt=1&amp;bbb=1&amp;hb=1&amp;ib=1"/>
          <p:cNvSpPr/>
          <p:nvPr/>
        </p:nvSpPr>
        <p:spPr>
          <a:xfrm>
            <a:off x="62228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1_1#4babd15ec?pid=745822d6e&amp;color=0,0,0&amp;vtp=1&amp;bt=1&amp;bbb=1&amp;hb=1&amp;ib=1"/>
          <p:cNvSpPr/>
          <p:nvPr/>
        </p:nvSpPr>
        <p:spPr>
          <a:xfrm>
            <a:off x="75071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1_1#4babd15ec?pid=745822d6e&amp;color=0,0,0&amp;vtp=1&amp;bt=1&amp;bbb=1&amp;hb=1&amp;ib=1"/>
          <p:cNvSpPr/>
          <p:nvPr/>
        </p:nvSpPr>
        <p:spPr>
          <a:xfrm>
            <a:off x="80611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4_1#b616d4639?pid=745822d6e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5_1#b616d4639.bracket?pid=745822d6e&amp;color=0,0,0&amp;vpa=28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4_2#b616d4639.choices?pid=745822d6e&amp;color=0,0,0&amp;vtp=1&amp;bbb=1&amp;hb=1"/>
          <p:cNvSpPr/>
          <p:nvPr/>
        </p:nvSpPr>
        <p:spPr>
          <a:xfrm>
            <a:off x="612648" y="1744413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“顾”，只是，与《项脊轩志》中“顾视无可置者”的“顾”意思不同。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“席”，名词的意动用法，以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为席，与《孔雀东南飞并序》中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发同枕席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”的“席”用法不同。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“以”，介词，用，与《岳阳楼记》中“不以物喜，不以己悲”的“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“一”，一样，相同，与《兰亭集序》中“固知一死生为虚诞”的“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6_1#b616d4639?pid=745822d6e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意思不同。一样，相同/把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看作一样。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99f8de5c?pid=7028fed55&amp;color=0,173,163&amp;vtp=1&amp;bt=1&amp;bbb=1"/>
          <p:cNvSpPr/>
          <p:nvPr/>
        </p:nvSpPr>
        <p:spPr>
          <a:xfrm>
            <a:off x="612648" y="466344"/>
            <a:ext cx="10963656" cy="6536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86f2dacf1?pid=499f8de5c&amp;color=0,0,0&amp;vtp=1&amp;bbb=1&amp;hb=1"/>
          <p:cNvSpPr/>
          <p:nvPr/>
        </p:nvSpPr>
        <p:spPr>
          <a:xfrm>
            <a:off x="612648" y="119124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夫人之相与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俯仰一世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言一室之内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或因寄所托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放浪形骸之外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舍万殊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其欣于所遇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暂得于己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快然自足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不知老之将至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情随事迁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之所欣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俯仰之间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犹不能不以之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况修短随化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死生亦大矣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岂不痛哉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86f2dacf1.bracket?pid=499f8de5c&amp;color=0,0,0&amp;vpa=1&amp;vtp=1"/>
          <p:cNvSpPr/>
          <p:nvPr/>
        </p:nvSpPr>
        <p:spPr>
          <a:xfrm>
            <a:off x="6439567" y="18465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</a:t>
            </a:r>
            <a:endParaRPr lang="en-US" altLang="zh-CN" sz="2800" dirty="0"/>
          </a:p>
        </p:txBody>
      </p:sp>
      <p:sp>
        <p:nvSpPr>
          <p:cNvPr id="5" name="QB_3_AN.3_1#86f2dacf1.bracket?pid=499f8de5c&amp;color=0,0,0&amp;vpa=2&amp;vtp=1"/>
          <p:cNvSpPr/>
          <p:nvPr/>
        </p:nvSpPr>
        <p:spPr>
          <a:xfrm>
            <a:off x="8816055" y="18465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悟</a:t>
            </a:r>
            <a:endParaRPr lang="en-US" altLang="zh-CN" sz="2800" dirty="0"/>
          </a:p>
        </p:txBody>
      </p:sp>
      <p:sp>
        <p:nvSpPr>
          <p:cNvPr id="6" name="QB_3_AN.4_1#86f2dacf1.bracket?pid=499f8de5c&amp;color=0,0,0&amp;vpa=3&amp;vtp=1"/>
          <p:cNvSpPr/>
          <p:nvPr/>
        </p:nvSpPr>
        <p:spPr>
          <a:xfrm>
            <a:off x="6083966" y="24942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趣</a:t>
            </a:r>
            <a:endParaRPr lang="en-US" altLang="zh-CN" sz="2800" dirty="0"/>
          </a:p>
        </p:txBody>
      </p:sp>
      <p:sp>
        <p:nvSpPr>
          <p:cNvPr id="7" name="QB_3_AN.5_1#86f2dacf1.bracket?pid=499f8de5c&amp;color=0,0,0&amp;vpa=4&amp;vtp=1&amp;bbb=1"/>
          <p:cNvSpPr/>
          <p:nvPr/>
        </p:nvSpPr>
        <p:spPr>
          <a:xfrm>
            <a:off x="8816055" y="2494269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静躁</a:t>
            </a:r>
            <a:endParaRPr lang="en-US" altLang="zh-CN" sz="2800" dirty="0"/>
          </a:p>
        </p:txBody>
      </p:sp>
      <p:sp>
        <p:nvSpPr>
          <p:cNvPr id="8" name="QB_3_AN.6_1#86f2dacf1.bracket?pid=499f8de5c&amp;color=0,0,0&amp;vpa=5&amp;vtp=1"/>
          <p:cNvSpPr/>
          <p:nvPr/>
        </p:nvSpPr>
        <p:spPr>
          <a:xfrm>
            <a:off x="10351167" y="31419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endParaRPr lang="en-US" altLang="zh-CN" sz="2800" dirty="0"/>
          </a:p>
        </p:txBody>
      </p:sp>
      <p:sp>
        <p:nvSpPr>
          <p:cNvPr id="9" name="QB_3_AN.7_1#86f2dacf1.bracket?pid=499f8de5c&amp;color=0,0,0&amp;vpa=6&amp;vtp=1"/>
          <p:cNvSpPr/>
          <p:nvPr/>
        </p:nvSpPr>
        <p:spPr>
          <a:xfrm>
            <a:off x="4305966" y="37896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</a:t>
            </a:r>
            <a:endParaRPr lang="en-US" altLang="zh-CN" sz="2800" dirty="0"/>
          </a:p>
        </p:txBody>
      </p:sp>
      <p:sp>
        <p:nvSpPr>
          <p:cNvPr id="10" name="QB_3_AN.8_1#86f2dacf1.bracket?pid=499f8de5c&amp;color=0,0,0&amp;vpa=7&amp;vtp=1"/>
          <p:cNvSpPr/>
          <p:nvPr/>
        </p:nvSpPr>
        <p:spPr>
          <a:xfrm>
            <a:off x="6682455" y="37896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endParaRPr lang="en-US" altLang="zh-CN" sz="2800" dirty="0"/>
          </a:p>
        </p:txBody>
      </p:sp>
      <p:sp>
        <p:nvSpPr>
          <p:cNvPr id="11" name="QB_3_AN.9_1#86f2dacf1.bracket?pid=499f8de5c&amp;color=0,0,0&amp;vpa=8&amp;vtp=1"/>
          <p:cNvSpPr/>
          <p:nvPr/>
        </p:nvSpPr>
        <p:spPr>
          <a:xfrm>
            <a:off x="4305966" y="44373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</a:t>
            </a:r>
            <a:endParaRPr lang="en-US" altLang="zh-CN" sz="2800" dirty="0"/>
          </a:p>
        </p:txBody>
      </p:sp>
      <p:sp>
        <p:nvSpPr>
          <p:cNvPr id="12" name="QB_3_AN.10_1#86f2dacf1.bracket?pid=499f8de5c&amp;color=0,0,0&amp;vpa=9&amp;vtp=1"/>
          <p:cNvSpPr/>
          <p:nvPr/>
        </p:nvSpPr>
        <p:spPr>
          <a:xfrm>
            <a:off x="8816055" y="4437369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7_1#997170072?pid=745822d6e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8_1#997170072.bracket?pid=745822d6e&amp;color=0,0,0&amp;vpa=29&amp;vtp=1"/>
          <p:cNvSpPr/>
          <p:nvPr/>
        </p:nvSpPr>
        <p:spPr>
          <a:xfrm>
            <a:off x="9671146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7_2#997170072.choices?pid=745822d6e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孙绰引用前人以水设喻的说法，说明人和水一样，人的性情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、水的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形态都会因境遇不同而发生改变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孙绰此文与《兰亭集序》结构不同，先议论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，认为山水可以化解愁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，然后叙写兰亭的美景和游玩的乐趣。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袁宏道看不上被道理禁锢的腐儒和沉迷于功利的庸夫俗子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们对待死亡的态度都是极其浅薄平庸的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袁宏道赞扬了世人选择平地砌小沟渠形成流觞之水的做法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与别人家园林亭子中的美景一样有雅趣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9_1#997170072?pid=745822d6e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“赞扬了世人选择平地砌小沟渠形成流觞之水的做法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，认为这与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别人家园林亭子中的美景一样有雅趣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今择平地砌小渠为之，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与人家园亭中物何异哉！”是说现在的人选择平地砌小沟渠形成流觞之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，与别人家园林亭子中的东西没有什么不同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，和古人选择大自然中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的流觞曲水的雅致是不能比的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b98793291?pid=745822d6e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1_1#fc8a7609a?pid=b98793291&amp;color=0,0,0&amp;vtp=1&amp;bbb=1&amp;h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原诗人之致兴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谅歌咏之有由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4" name="QB_5_AN.62_1#fc8a7609a.blank?pid=b98793291&amp;color=0,0,0&amp;vpa=30&amp;vtp=1&amp;bbb=1&amp;hb=1"/>
          <p:cNvSpPr/>
          <p:nvPr/>
        </p:nvSpPr>
        <p:spPr>
          <a:xfrm>
            <a:off x="612648" y="17285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推究诗人兴致的兴起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，料想他们歌咏是有缘由的。（“原”“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谅”各1分，大意1分）</a:t>
            </a:r>
            <a:endParaRPr lang="en-US" altLang="zh-CN" sz="2800" dirty="0"/>
          </a:p>
        </p:txBody>
      </p:sp>
      <p:sp>
        <p:nvSpPr>
          <p:cNvPr id="5" name="QB_5_AS.63_1#fc8a7609a?pid=b98793291&amp;color=0,0,0&amp;vtp=1&amp;bbb=1"/>
          <p:cNvSpPr/>
          <p:nvPr/>
        </p:nvSpPr>
        <p:spPr>
          <a:xfrm>
            <a:off x="612648" y="30339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“原”，探究，推究；“兴”，兴起，产生；“谅”，料想。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4_1#750a83250?pid=b98793291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死如不可畏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圣贤亦何贵于闻道哉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endParaRPr lang="en-US" altLang="zh-CN" sz="2800" dirty="0"/>
          </a:p>
        </p:txBody>
      </p:sp>
      <p:sp>
        <p:nvSpPr>
          <p:cNvPr id="3" name="QB_5_AN.65_1#750a83250.blank?pid=b98793291&amp;color=0,0,0&amp;vpa=31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死如果不值得害怕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圣贤又为什么崇尚懂得生死的道理呢？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可”“贵”“闻”各1分，大意1分）</a:t>
            </a:r>
            <a:endParaRPr lang="en-US" altLang="zh-CN" sz="2800" dirty="0"/>
          </a:p>
        </p:txBody>
      </p:sp>
      <p:sp>
        <p:nvSpPr>
          <p:cNvPr id="4" name="QB_5_AS.66_1#750a83250?pid=b98793291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“可”，值得；“贵”，看重，崇尚；“闻”，懂得。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7_1#275f4e663?pid=745822d6e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《兰亭集序》和《三月三日兰亭诗序》都是书序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，两者表达的情感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有哪些相同之处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？请联系文章内容简要概括。（5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endParaRPr lang="en-US" altLang="zh-CN" sz="2800" dirty="0"/>
          </a:p>
        </p:txBody>
      </p:sp>
      <p:sp>
        <p:nvSpPr>
          <p:cNvPr id="3" name="QB_4_AN.68_1#275f4e663.blank?pid=745822d6e&amp;color=0,0,0&amp;vpa=32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都表达了对春天美景的喜爱；②都抒发了对人生苦短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、欢乐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易逝的感慨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。（答出一点得2分，答出两点得满分）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1#275f4e663?pid=745822d6e&amp;color=0,0,0&amp;vtp=1&amp;bt=1&amp;bbb=1&amp;hb=1"/>
          <p:cNvSpPr/>
          <p:nvPr/>
        </p:nvSpPr>
        <p:spPr>
          <a:xfrm>
            <a:off x="612648" y="468000"/>
            <a:ext cx="10963656" cy="5778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《兰亭集序》中“是日也，天朗气清，惠风和畅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信可乐也”，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写天色晴朗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，空气清新，和风温暖舒畅，极尽视听的欢娱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，实在很快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，表达了对春天美景的喜爱。《三月三日兰亭诗序》中“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高岭千寻，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长湖万顷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资生咸畅”，写观花草，赏鸟鱼，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与万物共同自由生活，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让人心情舒畅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，也表达了对春天美景的喜爱。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兰亭集序》中“夫人之相与，俯仰一世”“向之所欣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终期于尽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生命短暂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，心中的快乐也会转瞬即逝，抒发了对人生苦短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、欢乐易逝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。《三月三日兰亭诗序》中“乐与时去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明复陈矣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”，写欢乐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随着时间的流逝而消失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，人生来回推移，新旧交替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，也抒发了对人生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苦短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、欢乐易逝的感慨。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2#275f4e663?pid=745822d6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古人用水来比喻本性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，这种说法是有道理的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。难道不是因为它静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止下来就会清澈见底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，而流动时就会变得浑浊吗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？人的性情因为平素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所习染的事物而有所迁移，对接触到的事物因为自己的遭遇而有所感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怀。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所以如果在朝廷与集市挥鞭策马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，那么心中就会志得意满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；在树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林野外悠闲散步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那么心中就会生出寂寞之感。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仰头瞻望伏羲氏和唐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尧这类圣君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，而他们已经距离此时很遥远了；就近吟咏亭台楼阁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2#275f4e663?pid=745822d6e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是深深增添了心中的感想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。抑或在暧昧不明之中，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思索对付的办法，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多次借助山水来化解心中的郁结之情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。一天的满足则是永恒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，足以抵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得上比百年还多的时间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在暮春开始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，我们在南边山涧水边进行消灾求福的活动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。高高的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山岭有千寻之高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，广阔的湖泊有万顷之宽，山岭的起伏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、湖泊的澄澈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汪洋态势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，可以称为“壮观”了。于是我们以碧绿的芳草为席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，以清澈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的溪流为镜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，观看花草树木，欣赏游鱼飞鸟，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与万物共同欣欣向荣，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心情全都十分舒畅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。在这时用香醇的酒水来相和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，用豁达的观念来看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待一切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，很快就是万物混同的状态了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，哪里还能再感受到大鹏与斥晏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2#275f4e663?pid=745822d6e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鸟这两种生物的小大之辩呢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？太阳仿佛挥鞭纵马一般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，急急地向西落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，欢乐也随着时间的流逝而消失，悲伤也牵绊住了心头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。人生来回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，新旧交替，今天的新鲜事物，到明天就又变得陈旧了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推究诗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人兴致的兴起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，料想他们歌咏是有缘由的。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3#275f4e663?pid=745822d6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古往今来的文人学者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，都喜爱风光美景，面对生死之事时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不心生感慨的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。所以有的人登高临水，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悲叹山陵深谷尚且不能长久；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在花开的早晨和月圆的晚上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感叹人生像那朝露闪电一样容易消逝。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即使在他心情舒畅愉快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、抱负施展顺利的时候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，也常常像有一段隐忧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埋在胸中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，世间的功名富贵，全然不足以消除他的牢骚不平之气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此有的卑下的人过分纵情饮酒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，尽情享受声色之乐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；有的高雅的人借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助写诗词歌赋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，以求得不朽；有的探求仙佛之道与飞升成仙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、坐化成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86f2dacf1?pid=499f8de5c&amp;color=0,0,0&amp;vtp=1&amp;bbb=1&amp;hb=1"/>
          <p:cNvSpPr/>
          <p:nvPr/>
        </p:nvSpPr>
        <p:spPr>
          <a:xfrm>
            <a:off x="612648" y="468000"/>
            <a:ext cx="10963656" cy="2499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每览昔人兴感之由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若合一契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未尝不临文嗟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之于怀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知一死生为虚诞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为妄作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后之视今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亦犹今之视昔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故列叙时人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录其所述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虽世殊事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所以兴怀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亦将有感于斯文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  <p:sp>
        <p:nvSpPr>
          <p:cNvPr id="3" name="QB_3_AN.11_1#86f2dacf1.bracket?pid=499f8de5c&amp;color=0,0,0&amp;vpa=10&amp;vtp=1"/>
          <p:cNvSpPr/>
          <p:nvPr/>
        </p:nvSpPr>
        <p:spPr>
          <a:xfrm>
            <a:off x="8928767" y="4756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悼</a:t>
            </a:r>
            <a:endParaRPr lang="en-US" altLang="zh-CN" sz="2800" dirty="0"/>
          </a:p>
        </p:txBody>
      </p:sp>
      <p:sp>
        <p:nvSpPr>
          <p:cNvPr id="4" name="QB_3_AN.12_1#86f2dacf1.bracket?pid=499f8de5c&amp;color=0,0,0&amp;vpa=11&amp;vtp=1"/>
          <p:cNvSpPr/>
          <p:nvPr/>
        </p:nvSpPr>
        <p:spPr>
          <a:xfrm>
            <a:off x="749966" y="11233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</a:t>
            </a:r>
            <a:endParaRPr lang="en-US" altLang="zh-CN" sz="2800" dirty="0"/>
          </a:p>
        </p:txBody>
      </p:sp>
      <p:sp>
        <p:nvSpPr>
          <p:cNvPr id="5" name="QB_3_AN.13_1#86f2dacf1.bracket?pid=499f8de5c&amp;color=0,0,0&amp;vpa=12&amp;vtp=1"/>
          <p:cNvSpPr/>
          <p:nvPr/>
        </p:nvSpPr>
        <p:spPr>
          <a:xfrm>
            <a:off x="3553491" y="11233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</a:t>
            </a:r>
            <a:endParaRPr lang="en-US" altLang="zh-CN" sz="2800" dirty="0"/>
          </a:p>
        </p:txBody>
      </p:sp>
      <p:sp>
        <p:nvSpPr>
          <p:cNvPr id="6" name="QB_3_AN.14_1#86f2dacf1.bracket?pid=499f8de5c&amp;color=0,0,0&amp;vpa=13&amp;vtp=1"/>
          <p:cNvSpPr/>
          <p:nvPr/>
        </p:nvSpPr>
        <p:spPr>
          <a:xfrm>
            <a:off x="7779417" y="11233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</a:t>
            </a:r>
            <a:endParaRPr lang="en-US" altLang="zh-CN" sz="2800" dirty="0"/>
          </a:p>
        </p:txBody>
      </p:sp>
      <p:sp>
        <p:nvSpPr>
          <p:cNvPr id="7" name="QB_3_AN.15_1#86f2dacf1.bracket?pid=499f8de5c&amp;color=0,0,0&amp;vpa=14&amp;vtp=1"/>
          <p:cNvSpPr/>
          <p:nvPr/>
        </p:nvSpPr>
        <p:spPr>
          <a:xfrm>
            <a:off x="9516142" y="11233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殇</a:t>
            </a:r>
            <a:endParaRPr lang="en-US" altLang="zh-CN" sz="2800" dirty="0"/>
          </a:p>
        </p:txBody>
      </p:sp>
      <p:sp>
        <p:nvSpPr>
          <p:cNvPr id="8" name="QB_3_AN.16_1#86f2dacf1.bracket?pid=499f8de5c&amp;color=0,0,0&amp;vpa=15&amp;vtp=1"/>
          <p:cNvSpPr/>
          <p:nvPr/>
        </p:nvSpPr>
        <p:spPr>
          <a:xfrm>
            <a:off x="4021805" y="2407290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</a:t>
            </a:r>
            <a:endParaRPr lang="en-US" altLang="zh-CN" sz="2800" dirty="0"/>
          </a:p>
        </p:txBody>
      </p:sp>
      <p:sp>
        <p:nvSpPr>
          <p:cNvPr id="9" name="QB_3_AN.17_1#86f2dacf1.bracket?pid=499f8de5c&amp;color=0,0,0&amp;vpa=16&amp;vtp=1"/>
          <p:cNvSpPr/>
          <p:nvPr/>
        </p:nvSpPr>
        <p:spPr>
          <a:xfrm>
            <a:off x="7180930" y="2407290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览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3#275f4e663?pid=745822d6e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佛之术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。虽然这些事情不同，（但）他们贪生畏死之心是相同的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独那些庸夫俗人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，沉溺于权势和财利，不相信眼前有死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。然而还有一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些刻板迂腐的读书人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，为道理所约束，也说：“死就死吧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，有什么值得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害怕的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！”这些人都平庸低下至极，不值得谈论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。庄子这样通达事理的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，把生命比作藏在海里也不能永恒的山；孔子这样的圣人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，感叹岁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月像那消逝的流水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死如果不值得害怕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，圣贤又为什么崇尚懂得生死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的道理呢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王羲之的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《兰亭记》，对于生死的问题，感叹特别深刻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。晋人的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，像这样的不可多得。《昭明文选》单单遗漏了这一篇文章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3#275f4e663?pid=745822d6e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后世学写文章的人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，就对“丝竹管弦”“天朗气清”等语句表示怀疑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都与文理无关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，不知对于文章而言有什么妨害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？昭明太子是迂腐的文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，看他认为《闲情赋》为白璧微瑕，他的浅陋就可以知道了。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兰亭在乱山中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，涧水回环弯曲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，料想古人流觞饮酒的地方就在这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。现在的人选择平地砌小沟渠形成流觞之水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，与别人家园林亭子中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的东西有什么不同呢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8_1#86f2dacf1?pid=499f8de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  <p:sp>
        <p:nvSpPr>
          <p:cNvPr id="3" name="QC_3_BD.19_1#6254bd493?pid=499f8de5c&amp;color=0,0,0&amp;vtp=1&amp;bbb=1"/>
          <p:cNvSpPr/>
          <p:nvPr/>
        </p:nvSpPr>
        <p:spPr>
          <a:xfrm>
            <a:off x="612648" y="11035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下列句子中不含通假字的一项是（3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0_1#6254bd493.bracket?pid=499f8de5c&amp;color=0,0,0&amp;vpa=17&amp;vtp=1"/>
          <p:cNvSpPr/>
          <p:nvPr/>
        </p:nvSpPr>
        <p:spPr>
          <a:xfrm>
            <a:off x="7379367" y="1099698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3_BD.19_2#6254bd493.choices?pid=499f8de5c&amp;color=0,0,0&amp;vtp=1&amp;bbb=1"/>
          <p:cNvSpPr/>
          <p:nvPr/>
        </p:nvSpPr>
        <p:spPr>
          <a:xfrm>
            <a:off x="612648" y="174250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悟言一室之内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虽趣舍万殊，静躁不同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况修短随化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，终期于尽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齐与楚从亲</a:t>
            </a:r>
            <a:endParaRPr lang="en-US" altLang="zh-CN" sz="2800" dirty="0"/>
          </a:p>
        </p:txBody>
      </p:sp>
      <p:sp>
        <p:nvSpPr>
          <p:cNvPr id="6" name="QC_3_AS.21_1#6254bd493?pid=499f8de5c&amp;color=0,0,0&amp;vtp=1&amp;bbb=1&amp;hb=1"/>
          <p:cNvSpPr/>
          <p:nvPr/>
        </p:nvSpPr>
        <p:spPr>
          <a:xfrm>
            <a:off x="612648" y="3019493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A项，“悟”同“晤”，面对。B项，“趣”同“取”，取得。D项，“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“纵”，合纵，联合抗秦。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769d03dbe?pid=499f8de5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769d03dbe.bracket?pid=499f8de5c&amp;color=0,0,0&amp;vpa=18&amp;vtp=1"/>
          <p:cNvSpPr/>
          <p:nvPr/>
        </p:nvSpPr>
        <p:spPr>
          <a:xfrm>
            <a:off x="95256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2_2#769d03dbe.choices?pid=499f8de5c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或取诸怀抱，悟言一室之内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情随事迁，感慨系之矣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所以游目骋怀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引以为流觞曲水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，列坐其次</a:t>
            </a:r>
            <a:endParaRPr lang="en-US" altLang="zh-CN" sz="2800" dirty="0"/>
          </a:p>
        </p:txBody>
      </p:sp>
      <p:sp>
        <p:nvSpPr>
          <p:cNvPr id="5" name="QC_3_AS.24_1#769d03dbe?pid=499f8de5c&amp;color=0,0,0&amp;vtp=1&amp;bbb=1&amp;hb=1"/>
          <p:cNvSpPr/>
          <p:nvPr/>
        </p:nvSpPr>
        <p:spPr>
          <a:xfrm>
            <a:off x="612648" y="24003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心怀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抱在怀里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胸前；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心里存有；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，打算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。B项，古今义都为有所感触而慨叹。C项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zh-CN" altLang="en-US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用来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表示因果关系。D项，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曲水旁边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zh-CN" altLang="en-US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次第较后，第二（用于列举事项）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次要的地位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22_2#769d03dbe.choices?pid=499f8de5c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2_2#769d03dbe.choices?pid=499f8de5c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2_2#769d03dbe.choices?pid=499f8de5c&amp;color=0,0,0&amp;vtp=1&amp;bbb=1&amp;zzd= 1"/>
          <p:cNvSpPr/>
          <p:nvPr/>
        </p:nvSpPr>
        <p:spPr>
          <a:xfrm>
            <a:off x="8642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2_2#769d03dbe.choices?pid=499f8de5c&amp;color=0,0,0&amp;vtp=1&amp;bbb=1&amp;zzd= 1"/>
          <p:cNvSpPr/>
          <p:nvPr/>
        </p:nvSpPr>
        <p:spPr>
          <a:xfrm>
            <a:off x="8998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769d03dbe.choices?pid=499f8de5c&amp;color=0,0,0&amp;vtp=1&amp;bbb=1&amp;zzd= 3"/>
          <p:cNvSpPr/>
          <p:nvPr/>
        </p:nvSpPr>
        <p:spPr>
          <a:xfrm>
            <a:off x="1274667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2_2#769d03dbe.choices?pid=499f8de5c&amp;color=0,0,0&amp;vtp=1&amp;bbb=1&amp;zzd= 3"/>
          <p:cNvSpPr/>
          <p:nvPr/>
        </p:nvSpPr>
        <p:spPr>
          <a:xfrm>
            <a:off x="16302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2#769d03dbe.choices?pid=499f8de5c&amp;color=0,0,0&amp;vtp=1&amp;bbb=1&amp;zzd= 3"/>
          <p:cNvSpPr/>
          <p:nvPr/>
        </p:nvSpPr>
        <p:spPr>
          <a:xfrm>
            <a:off x="104412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2_2#769d03dbe.choices?pid=499f8de5c&amp;color=0,0,0&amp;vtp=1&amp;bbb=1&amp;zzd= 3"/>
          <p:cNvSpPr/>
          <p:nvPr/>
        </p:nvSpPr>
        <p:spPr>
          <a:xfrm>
            <a:off x="107968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eb0b9420e?pid=499f8de5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下列各组句子中，加点词意义和用法都相同的一项是（3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eb0b9420e.bracket?pid=499f8de5c&amp;color=0,0,0&amp;vpa=19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5_2#eb0b9420e.choices?pid=499f8de5c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0876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足以极视听之娱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险以远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，则至者少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0876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终期于尽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此非孟德之困于周郎者乎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0876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每览昔人兴感之由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今急而求子，是寡人之过也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0876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录其所述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天之苍苍，其正色邪</a:t>
            </a:r>
            <a:endParaRPr lang="en-US" altLang="zh-CN" sz="2800" dirty="0"/>
          </a:p>
        </p:txBody>
      </p:sp>
      <p:sp>
        <p:nvSpPr>
          <p:cNvPr id="5" name="QC_3_AS.27_1#eb0b9420e?pid=499f8de5c&amp;color=0,0,0&amp;vtp=1&amp;bbb=1&amp;hb=1"/>
          <p:cNvSpPr/>
          <p:nvPr/>
        </p:nvSpPr>
        <p:spPr>
          <a:xfrm>
            <a:off x="612648" y="367607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A项，连词，表目的，用来/连词，表并列。B项，介词，到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，表被动。C项，都是结构助词，的。D项，代词，他们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/选择问句的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前一句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25_2#eb0b9420e.choices?pid=499f8de5c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5_2#eb0b9420e.choices?pid=499f8de5c&amp;color=0,0,0&amp;vtp=1&amp;bbb=1&amp;zzd= 1"/>
          <p:cNvSpPr/>
          <p:nvPr/>
        </p:nvSpPr>
        <p:spPr>
          <a:xfrm>
            <a:off x="621528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5_2#eb0b9420e.choices?pid=499f8de5c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5_2#eb0b9420e.choices?pid=499f8de5c&amp;color=0,0,0&amp;vtp=1&amp;bbb=1&amp;zzd= 3"/>
          <p:cNvSpPr/>
          <p:nvPr/>
        </p:nvSpPr>
        <p:spPr>
          <a:xfrm>
            <a:off x="799328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5_2#eb0b9420e.choices?pid=499f8de5c&amp;color=0,0,0&amp;vtp=1&amp;bbb=1&amp;zzd= 5"/>
          <p:cNvSpPr/>
          <p:nvPr/>
        </p:nvSpPr>
        <p:spPr>
          <a:xfrm>
            <a:off x="34082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5_2#eb0b9420e.choices?pid=499f8de5c&amp;color=0,0,0&amp;vtp=1&amp;bbb=1&amp;zzd= 5"/>
          <p:cNvSpPr/>
          <p:nvPr/>
        </p:nvSpPr>
        <p:spPr>
          <a:xfrm>
            <a:off x="906008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5_2#eb0b9420e.choices?pid=499f8de5c&amp;color=0,0,0&amp;vtp=1&amp;bbb=1&amp;zzd= 7"/>
          <p:cNvSpPr/>
          <p:nvPr/>
        </p:nvSpPr>
        <p:spPr>
          <a:xfrm>
            <a:off x="1650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5_2#eb0b9420e.choices?pid=499f8de5c&amp;color=0,0,0&amp;vtp=1&amp;bbb=1&amp;zzd= 7"/>
          <p:cNvSpPr/>
          <p:nvPr/>
        </p:nvSpPr>
        <p:spPr>
          <a:xfrm>
            <a:off x="763768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926a3a655?pid=499f8de5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9_1#926a3a655.bracket?pid=499f8de5c&amp;color=0,0,0&amp;vpa=20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8_2#926a3a655.choices?pid=499f8de5c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“况修短随化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”中的“修”指寿命长，与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“乃重修岳阳楼”（《岳阳楼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》）中的“修”含义不同。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“夫人之相与”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中的“与”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指交往，与“备他盗之出入与非常也”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鸿门宴》）中的“与”用法不同。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“信可乐也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”中的“信”是副词，实在，与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“自可断来信，徐徐更谓之”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孔雀东南飞并序》）中的“信”含义不同。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“情随事迁”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中的“迁”指变化，与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“予左迁九江郡司马”（《琵琶行并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》）中的“迁”含义相同。</a:t>
            </a:r>
            <a:endParaRPr lang="en-US" altLang="zh-CN" sz="2800" dirty="0"/>
          </a:p>
        </p:txBody>
      </p:sp>
      <p:sp>
        <p:nvSpPr>
          <p:cNvPr id="5" name="QC_3_BD.28_2#926a3a655.choices?pid=499f8de5c&amp;color=0,0,0&amp;vtp=1&amp;bbb=1&amp;hb=1&amp;zzd= 1"/>
          <p:cNvSpPr/>
          <p:nvPr/>
        </p:nvSpPr>
        <p:spPr>
          <a:xfrm>
            <a:off x="1808068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3_BD.28_2#926a3a655.choices?pid=499f8de5c&amp;color=0,0,0&amp;vtp=1&amp;bbb=1&amp;hb=1&amp;zzd= 1"/>
          <p:cNvSpPr/>
          <p:nvPr/>
        </p:nvSpPr>
        <p:spPr>
          <a:xfrm>
            <a:off x="7770718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8_2#926a3a655.choices?pid=499f8de5c&amp;color=0,0,0&amp;vtp=1&amp;bbb=1&amp;hb=1&amp;zzd= 4"/>
          <p:cNvSpPr/>
          <p:nvPr/>
        </p:nvSpPr>
        <p:spPr>
          <a:xfrm>
            <a:off x="285423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8_2#926a3a655.choices?pid=499f8de5c&amp;color=0,0,0&amp;vtp=1&amp;bbb=1&amp;hb=1&amp;zzd= 4"/>
          <p:cNvSpPr/>
          <p:nvPr/>
        </p:nvSpPr>
        <p:spPr>
          <a:xfrm>
            <a:off x="617051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8_2#926a3a655.choices?pid=499f8de5c&amp;color=0,0,0&amp;vtp=1&amp;bbb=1&amp;hb=1&amp;zzd= 7"/>
          <p:cNvSpPr/>
          <p:nvPr/>
        </p:nvSpPr>
        <p:spPr>
          <a:xfrm>
            <a:off x="143183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8_2#926a3a655.choices?pid=499f8de5c&amp;color=0,0,0&amp;vtp=1&amp;bbb=1&amp;hb=1&amp;zzd= 7"/>
          <p:cNvSpPr/>
          <p:nvPr/>
        </p:nvSpPr>
        <p:spPr>
          <a:xfrm>
            <a:off x="881688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8_2#926a3a655.choices?pid=499f8de5c&amp;color=0,0,0&amp;vtp=1&amp;bbb=1&amp;hb=1&amp;zzd= 10"/>
          <p:cNvSpPr/>
          <p:nvPr/>
        </p:nvSpPr>
        <p:spPr>
          <a:xfrm>
            <a:off x="251926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8_2#926a3a655.choices?pid=499f8de5c&amp;color=0,0,0&amp;vtp=1&amp;bbb=1&amp;hb=1&amp;zzd= 10"/>
          <p:cNvSpPr/>
          <p:nvPr/>
        </p:nvSpPr>
        <p:spPr>
          <a:xfrm>
            <a:off x="705951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0_1#926a3a655?pid=499f8de5c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“含义相同”错误。“予左迁九江郡司马”中的“迁”指调动官职。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86ed119c1?pid=499f8de5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下列句子中句式不同于其他三句的一项是（3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2_1#86ed119c1.bracket?pid=499f8de5c&amp;color=0,0,0&amp;vpa=21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1_2#86ed119c1.choices?pid=499f8de5c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亦将有感于斯文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不能喻之于怀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急于星火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引以为流觞曲水</a:t>
            </a:r>
            <a:endParaRPr lang="en-US" altLang="zh-CN" sz="2800" dirty="0"/>
          </a:p>
        </p:txBody>
      </p:sp>
      <p:sp>
        <p:nvSpPr>
          <p:cNvPr id="5" name="QC_3_AS.33_1#86ed119c1?pid=499f8de5c&amp;color=0,0,0&amp;vtp=1&amp;bbb=1&amp;hb=1"/>
          <p:cNvSpPr/>
          <p:nvPr/>
        </p:nvSpPr>
        <p:spPr>
          <a:xfrm>
            <a:off x="612648" y="2387663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A项，状语后置句，正常语序应为“亦将于斯文有感”，“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于斯文”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作状语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。B项，状语后置句，正常语序应为“不能于怀喻之”，“于怀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。C项，状语后置句，正常语序应为“于星火急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。D项，省略句，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应为“引（之）以为流觞曲水”。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5707</Words>
  <Application>WPS 演示</Application>
  <PresentationFormat>宽屏</PresentationFormat>
  <Paragraphs>335</Paragraphs>
  <Slides>31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2025-07-25T04:24:00Z</dcterms:created>
  <dcterms:modified xsi:type="dcterms:W3CDTF">2025-09-04T05:50:20Z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E050ED327A41435A88ED81289388BEAD_12</vt:lpwstr>
  </property>
  <property fmtid="{D5CDD505-2E9C-101B-9397-08002B2CF9AE}" pid="3" name="KSOProductBuildVer">
    <vt:lpwstr>2052-12.1.0.22529</vt:lpwstr>
  </property>
</Properties>
</file>